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44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960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861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865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08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343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5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464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801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396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559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C0932-B6B9-4D1E-B692-25EF7B2A79E5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1DAC9-BCD1-4C1D-9101-B2001AA4B3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779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300192" y="188640"/>
            <a:ext cx="259228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b="1" dirty="0" smtClean="0">
                <a:solidFill>
                  <a:srgbClr val="7030A0"/>
                </a:solidFill>
              </a:rPr>
              <a:t>جهاز المتوازي</a:t>
            </a:r>
            <a:endParaRPr lang="en-US" sz="3600" dirty="0">
              <a:solidFill>
                <a:srgbClr val="7030A0"/>
              </a:solidFill>
            </a:endParaRPr>
          </a:p>
          <a:p>
            <a:endParaRPr lang="ar-IQ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23528" y="836712"/>
            <a:ext cx="8568952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اولا- مواصفات جهاز المتوازي</a:t>
            </a:r>
            <a:endParaRPr lang="en-US" sz="2400" dirty="0"/>
          </a:p>
          <a:p>
            <a:r>
              <a:rPr lang="ar-IQ" sz="2400" b="1" dirty="0"/>
              <a:t>أ ـ الشكل : </a:t>
            </a:r>
            <a:r>
              <a:rPr lang="ar-IQ" sz="2400" dirty="0"/>
              <a:t>يتكون الجهاز من عارضتين متساويتين في الإبعاد ومتوازيتين في نفس الارتفاع . وضع العارضتين أفقيا وهناك أمكانية إن تكون العارضتان في المنتصف على شكل مقعر نسبيا . وكل عارضة تستند على حاملين وتلك الأعمدة مثبتة في هيكل . والأعمدة مكونة من جزأين ( جزء ثابت وجزء متحرك ) والجزء المتحرك يمكن من خلاله التحكم في البعد بين العارضتين .</a:t>
            </a:r>
            <a:endParaRPr lang="en-US" sz="2400" dirty="0"/>
          </a:p>
          <a:p>
            <a:r>
              <a:rPr lang="ar-IQ" sz="2400" b="1" dirty="0"/>
              <a:t>ب ـ المقاييس</a:t>
            </a:r>
            <a:endParaRPr lang="en-US" sz="2400" dirty="0"/>
          </a:p>
          <a:p>
            <a:pPr lvl="0"/>
            <a:r>
              <a:rPr lang="ar-IQ" sz="2400" dirty="0">
                <a:solidFill>
                  <a:srgbClr val="FFFF00"/>
                </a:solidFill>
              </a:rPr>
              <a:t>العارضتان : الطول 350 سم   ±1 سم .</a:t>
            </a:r>
            <a:endParaRPr lang="en-US" sz="2400" dirty="0" smtClean="0">
              <a:solidFill>
                <a:srgbClr val="FFFF00"/>
              </a:solidFill>
              <a:effectLst/>
            </a:endParaRPr>
          </a:p>
          <a:p>
            <a:pPr lvl="0"/>
            <a:r>
              <a:rPr lang="ar-IQ" sz="2400" dirty="0">
                <a:solidFill>
                  <a:srgbClr val="FFFF00"/>
                </a:solidFill>
              </a:rPr>
              <a:t>المحور الراسي الجانبي : 5 سم ±1سم .</a:t>
            </a:r>
            <a:endParaRPr lang="en-US" sz="2400" dirty="0" smtClean="0">
              <a:solidFill>
                <a:srgbClr val="FFFF00"/>
              </a:solidFill>
              <a:effectLst/>
            </a:endParaRPr>
          </a:p>
          <a:p>
            <a:pPr lvl="0"/>
            <a:r>
              <a:rPr lang="ar-IQ" sz="2400" dirty="0">
                <a:solidFill>
                  <a:srgbClr val="FFFF00"/>
                </a:solidFill>
              </a:rPr>
              <a:t>المحور الأفقي الجانبي : 4سم ± 1سم .</a:t>
            </a:r>
            <a:endParaRPr lang="en-US" sz="2400" dirty="0" smtClean="0">
              <a:solidFill>
                <a:srgbClr val="FFFF00"/>
              </a:solidFill>
              <a:effectLst/>
            </a:endParaRPr>
          </a:p>
          <a:p>
            <a:pPr lvl="0"/>
            <a:r>
              <a:rPr lang="ar-IQ" sz="2400" dirty="0">
                <a:solidFill>
                  <a:srgbClr val="FFFF00"/>
                </a:solidFill>
              </a:rPr>
              <a:t>ارتفاع الحافة للعارضة مقاسه من السطح العلوي للمرتبة 175 سم ± 1سم هـ ـ المسافة بين العارضتين حد أدنى 42 سم ، حد أقصى 52 سم .</a:t>
            </a:r>
            <a:endParaRPr lang="en-US" sz="2400" dirty="0" smtClean="0">
              <a:solidFill>
                <a:srgbClr val="FFFF00"/>
              </a:solidFill>
              <a:effectLst/>
            </a:endParaRPr>
          </a:p>
          <a:p>
            <a:pPr lvl="0"/>
            <a:r>
              <a:rPr lang="ar-IQ" sz="2400" dirty="0">
                <a:solidFill>
                  <a:srgbClr val="FFFF00"/>
                </a:solidFill>
              </a:rPr>
              <a:t>ارتفاع المراتب 20سم ± 0،5 سم .</a:t>
            </a:r>
            <a:endParaRPr lang="en-US" sz="2400" dirty="0" smtClean="0">
              <a:solidFill>
                <a:srgbClr val="FFFF00"/>
              </a:solidFill>
              <a:effectLst/>
            </a:endParaRPr>
          </a:p>
          <a:p>
            <a:pPr lvl="0"/>
            <a:r>
              <a:rPr lang="ar-IQ" sz="2400" dirty="0">
                <a:solidFill>
                  <a:srgbClr val="FFFF00"/>
                </a:solidFill>
              </a:rPr>
              <a:t>المسافة بين نقطتي تعلق كل عارضة 230 سم ±0,5 سم .</a:t>
            </a:r>
            <a:endParaRPr lang="en-US" sz="2400" dirty="0" smtClean="0">
              <a:solidFill>
                <a:srgbClr val="FFFF00"/>
              </a:solidFill>
              <a:effectLst/>
            </a:endParaRPr>
          </a:p>
          <a:p>
            <a:pPr lvl="0"/>
            <a:r>
              <a:rPr lang="ar-IQ" sz="2400" dirty="0">
                <a:solidFill>
                  <a:srgbClr val="FFFF00"/>
                </a:solidFill>
              </a:rPr>
              <a:t>سمك غطاء المرتبة كحد أدنى 3,5 سم .</a:t>
            </a:r>
            <a:endParaRPr lang="en-US" sz="2400" dirty="0" smtClean="0">
              <a:solidFill>
                <a:srgbClr val="FFFF00"/>
              </a:solidFill>
              <a:effectLst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8376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51520" y="116632"/>
            <a:ext cx="8784976" cy="63401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ثانيا- طبيعة الأداء على جهاز المتوازي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ar-IQ" sz="2400" dirty="0"/>
              <a:t>تتكون غالبية التمرين من مهارات المرجحة والطيران ويتم اختيارها من المجموعات المختلفة لهذا الجهاز ، وتؤدى هذه المهارات بالانتقال المستمر من أوضاع التعلق والارتكاز بطريقة تعبر عن الإمكانية الكاملة لهذا الجهاز . </a:t>
            </a:r>
            <a:endParaRPr lang="en-US" sz="2400" dirty="0"/>
          </a:p>
          <a:p>
            <a:pPr lvl="0"/>
            <a:r>
              <a:rPr lang="ar-IQ" sz="2400" dirty="0"/>
              <a:t>يجب على اللاعب أن يبدأ على هذا الجهاز بوقفة الاستعداد مع ضم الرجلين أو الجري , وبداية المهارة تكون لحظة لمس الجهاز بيد أو باليدين ولكن التقييم يبدأ من لحظة ترك اللاعب القدمين الأرض ، مرجحة رجل واحدة أو الخطو لأداء البداية غير مسموح به (يجب ترك القدمين معا) . </a:t>
            </a:r>
            <a:endParaRPr lang="en-US" sz="2400" dirty="0" smtClean="0">
              <a:effectLst/>
            </a:endParaRPr>
          </a:p>
          <a:p>
            <a:pPr lvl="0"/>
            <a:r>
              <a:rPr lang="ar-IQ" sz="2400" dirty="0"/>
              <a:t> في بداية المهارة يسمح بوضع سلم القفز على مرتبة الهبوط العادية .</a:t>
            </a:r>
            <a:endParaRPr lang="en-US" sz="2400" dirty="0" smtClean="0">
              <a:effectLst/>
            </a:endParaRPr>
          </a:p>
          <a:p>
            <a:pPr lvl="0"/>
            <a:r>
              <a:rPr lang="ar-IQ" sz="2400" dirty="0"/>
              <a:t>لا يسمح بأداء مهارات قبل بداية التمرين على الجهاز .</a:t>
            </a:r>
            <a:endParaRPr lang="en-US" sz="2400" dirty="0" smtClean="0">
              <a:effectLst/>
            </a:endParaRPr>
          </a:p>
          <a:p>
            <a:pPr lvl="0"/>
            <a:r>
              <a:rPr lang="ar-IQ" sz="2400" dirty="0"/>
              <a:t> التمرين يحتوي عادة على ( 3 ) مهارات ثبات ويعتبر إضافة مهارات ثبات أكثر من ثانية واحدة غير مسموح بها .</a:t>
            </a:r>
            <a:endParaRPr lang="en-US" sz="2400" dirty="0" smtClean="0">
              <a:effectLst/>
            </a:endParaRPr>
          </a:p>
          <a:p>
            <a:pPr lvl="0"/>
            <a:r>
              <a:rPr lang="ar-IQ" sz="2800" dirty="0">
                <a:solidFill>
                  <a:srgbClr val="FF0000"/>
                </a:solidFill>
              </a:rPr>
              <a:t>النزول للمرجحة الخلفية </a:t>
            </a:r>
            <a:r>
              <a:rPr lang="ar-IQ" sz="2400" dirty="0"/>
              <a:t>: كل مهارة لا تصل إلى قيمة الجزء ( أ ) تعتبر حركة ليست لها قيمة . مثال : المرجحة الخلفية من وضع الارتكاز أو التعلق العضدي فهذه المهارة لا ترتقي إلى الجزء   ( أ ) على الأقل ، كما أن المهارة المباشرة العكسية البسيطة والمرجحة من السقوط الخلفي أو النزول لوضع التعلق أو الارتكاز ـ تعتبر مهارات ليس ذات قيمة .</a:t>
            </a:r>
            <a:endParaRPr lang="en-US" sz="2400" dirty="0" smtClean="0">
              <a:effectLst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211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/>
          <p:cNvSpPr txBox="1"/>
          <p:nvPr/>
        </p:nvSpPr>
        <p:spPr>
          <a:xfrm>
            <a:off x="251520" y="188640"/>
            <a:ext cx="864096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ثالثا- وصف تمرين المتوازي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ar-SA" sz="2400" dirty="0"/>
              <a:t>يحتوي تمرين المتوازي الحديث بشكل أساسي من حركات المرجحة و الطيران المختارة من جميع حركات المجموعات الموجودة و تؤدى مع استمرارية التنقل من التعلق المختلف و وضع الارتكاز ليعكس الإمكانية الكاملة للجهاز</a:t>
            </a:r>
            <a:r>
              <a:rPr lang="en-US" sz="2400" dirty="0"/>
              <a:t> .</a:t>
            </a:r>
          </a:p>
          <a:p>
            <a:r>
              <a:rPr lang="ar-IQ" sz="2400" dirty="0"/>
              <a:t>  </a:t>
            </a:r>
            <a:r>
              <a:rPr lang="ar-IQ" sz="2400" b="1" dirty="0" smtClean="0">
                <a:solidFill>
                  <a:srgbClr val="FF0000"/>
                </a:solidFill>
              </a:rPr>
              <a:t>الأرجحة </a:t>
            </a:r>
            <a:r>
              <a:rPr lang="ar-IQ" sz="2400" b="1" dirty="0">
                <a:solidFill>
                  <a:srgbClr val="FF0000"/>
                </a:solidFill>
              </a:rPr>
              <a:t>من الارتكاز على الذراعين ( الإبطين )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ar-IQ" sz="2400" dirty="0"/>
              <a:t> </a:t>
            </a:r>
            <a:endParaRPr lang="en-US" sz="2400" dirty="0"/>
          </a:p>
          <a:p>
            <a:endParaRPr lang="ar-IQ" dirty="0"/>
          </a:p>
        </p:txBody>
      </p:sp>
      <p:pic>
        <p:nvPicPr>
          <p:cNvPr id="2051" name="Picture 3" descr="C:\Users\zake\Pictures\555555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95574"/>
            <a:ext cx="8061749" cy="346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65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51520" y="116632"/>
            <a:ext cx="8712968" cy="67710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200" b="1" dirty="0">
                <a:solidFill>
                  <a:srgbClr val="FF0000"/>
                </a:solidFill>
              </a:rPr>
              <a:t>اولا- النواحي الفنية </a:t>
            </a:r>
            <a:endParaRPr lang="en-US" sz="3200" dirty="0">
              <a:solidFill>
                <a:srgbClr val="FF0000"/>
              </a:solidFill>
            </a:endParaRPr>
          </a:p>
          <a:p>
            <a:pPr lvl="0"/>
            <a:r>
              <a:rPr lang="ar-IQ" sz="3200" b="1" dirty="0">
                <a:solidFill>
                  <a:srgbClr val="FF0000"/>
                </a:solidFill>
              </a:rPr>
              <a:t>القسم التحضيري : </a:t>
            </a:r>
            <a:r>
              <a:rPr lang="ar-IQ" sz="3200" dirty="0"/>
              <a:t>يثب اللاعب للارتكاز على أعلى الذراعين ( بالقرب من الإبطين ) والذراعان شبه ممدودتين مع الضغط بهما على البارين لمنع سقوط الجسم إلى الأسفل ورفع الكتفين مع بقاء الجسم مرتخيا وممدودا . </a:t>
            </a:r>
            <a:endParaRPr lang="en-US" sz="3200" dirty="0" smtClean="0">
              <a:effectLst/>
            </a:endParaRPr>
          </a:p>
          <a:p>
            <a:pPr lvl="0"/>
            <a:r>
              <a:rPr lang="ar-IQ" sz="3200" b="1" dirty="0">
                <a:solidFill>
                  <a:srgbClr val="FF0000"/>
                </a:solidFill>
              </a:rPr>
              <a:t>القسم الرئيسي : </a:t>
            </a:r>
            <a:r>
              <a:rPr lang="ar-IQ" sz="3200" dirty="0"/>
              <a:t>تأرجح الرجلان أماما وخلفا كما في الأرجحة على اليدين </a:t>
            </a:r>
            <a:r>
              <a:rPr lang="ar-IQ" sz="3200" b="1" dirty="0" smtClean="0">
                <a:solidFill>
                  <a:srgbClr val="FF0000"/>
                </a:solidFill>
              </a:rPr>
              <a:t>القسم </a:t>
            </a:r>
            <a:r>
              <a:rPr lang="ar-IQ" sz="3200" b="1" dirty="0">
                <a:solidFill>
                  <a:srgbClr val="FF0000"/>
                </a:solidFill>
              </a:rPr>
              <a:t>النهائي : </a:t>
            </a:r>
            <a:r>
              <a:rPr lang="ar-IQ" sz="3200" dirty="0"/>
              <a:t>تأرجح الرجلان أماما مرة أخرى ، أو يثب إلى الخلف للوقوف ويلاحظ في هذه الأرجحة ما يأتي : ـ </a:t>
            </a:r>
            <a:endParaRPr lang="en-US" sz="3200" dirty="0" smtClean="0">
              <a:effectLst/>
            </a:endParaRPr>
          </a:p>
          <a:p>
            <a:pPr lvl="0"/>
            <a:r>
              <a:rPr lang="ar-IQ" sz="3200" dirty="0"/>
              <a:t>تستخدم قوة الذراعين وعضلات حزام الكتف بفاعلية </a:t>
            </a:r>
            <a:r>
              <a:rPr lang="ar-IQ" sz="3200" dirty="0" err="1"/>
              <a:t>للأرجحة</a:t>
            </a:r>
            <a:r>
              <a:rPr lang="ar-IQ" sz="3200" dirty="0"/>
              <a:t> .</a:t>
            </a:r>
            <a:endParaRPr lang="en-US" sz="3200" dirty="0" smtClean="0">
              <a:effectLst/>
            </a:endParaRPr>
          </a:p>
          <a:p>
            <a:pPr lvl="0"/>
            <a:r>
              <a:rPr lang="ar-IQ" sz="3200" dirty="0"/>
              <a:t> أن مركز الثقل يكون في مستوى اقل من الذراعين بعكس الأرجحة على اليدين .</a:t>
            </a:r>
            <a:endParaRPr lang="en-US" sz="3200" dirty="0" smtClean="0">
              <a:effectLst/>
            </a:endParaRPr>
          </a:p>
          <a:p>
            <a:pPr lvl="0"/>
            <a:r>
              <a:rPr lang="ar-IQ" sz="3200" dirty="0"/>
              <a:t> مدى الأرجحة اقل منها في الأرجحة من الارتكاز على اليدين . </a:t>
            </a:r>
            <a:endParaRPr lang="en-US" sz="3200" dirty="0" smtClean="0">
              <a:effectLst/>
            </a:endParaRPr>
          </a:p>
          <a:p>
            <a:pPr lvl="0"/>
            <a:r>
              <a:rPr lang="ar-IQ" sz="3200" dirty="0"/>
              <a:t> قد يحدث تقوس في الظهر أثناء الأرجحة خلفا .</a:t>
            </a:r>
            <a:endParaRPr lang="en-US" sz="3200" dirty="0" smtClean="0">
              <a:effectLst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3251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32040" y="188640"/>
            <a:ext cx="403244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>
                <a:solidFill>
                  <a:srgbClr val="FF0000"/>
                </a:solidFill>
              </a:rPr>
              <a:t>الطلوع من المرجحة الأمامية للارتكاز</a:t>
            </a:r>
            <a:endParaRPr lang="en-US" sz="2400" dirty="0">
              <a:solidFill>
                <a:srgbClr val="FF0000"/>
              </a:solidFill>
            </a:endParaRPr>
          </a:p>
          <a:p>
            <a:endParaRPr lang="ar-IQ" dirty="0"/>
          </a:p>
        </p:txBody>
      </p:sp>
      <p:pic>
        <p:nvPicPr>
          <p:cNvPr id="5" name="صورة 4" descr="C:\Documents and Settings\cub\My Documents\My Pictures\Picture\New Folder (2)\Scan2020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260648"/>
            <a:ext cx="4284886" cy="182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107504" y="1916832"/>
            <a:ext cx="9036496" cy="4678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اولا- النواحي الفنية </a:t>
            </a:r>
            <a:endParaRPr lang="en-US" sz="2800" dirty="0">
              <a:solidFill>
                <a:srgbClr val="FF0000"/>
              </a:solidFill>
            </a:endParaRPr>
          </a:p>
          <a:p>
            <a:pPr lvl="0"/>
            <a:r>
              <a:rPr lang="ar-IQ" sz="2800" b="1" dirty="0">
                <a:solidFill>
                  <a:srgbClr val="FF0000"/>
                </a:solidFill>
              </a:rPr>
              <a:t>القسم التحضيري : </a:t>
            </a:r>
            <a:r>
              <a:rPr lang="ar-IQ" sz="2800" dirty="0">
                <a:solidFill>
                  <a:schemeClr val="tx2"/>
                </a:solidFill>
              </a:rPr>
              <a:t>من الوقوف المقاطع المواجه خارجا يأخذ اللاعب بعض خطوات الاقتراب ، ثم يقفز مع الميل إلى الإمام إلى الارتكاز الجيد على الذراعين مع بقاء مفصلي الفخذين ممدودتين خلفا </a:t>
            </a:r>
            <a:endParaRPr lang="ar-IQ" sz="2800" dirty="0" smtClean="0">
              <a:solidFill>
                <a:schemeClr val="tx2"/>
              </a:solidFill>
            </a:endParaRPr>
          </a:p>
          <a:p>
            <a:pPr lvl="0"/>
            <a:r>
              <a:rPr lang="ar-IQ" sz="2800" b="1" dirty="0" smtClean="0">
                <a:solidFill>
                  <a:srgbClr val="FF0000"/>
                </a:solidFill>
              </a:rPr>
              <a:t>القسم </a:t>
            </a:r>
            <a:r>
              <a:rPr lang="ar-IQ" sz="2800" b="1" dirty="0">
                <a:solidFill>
                  <a:srgbClr val="FF0000"/>
                </a:solidFill>
              </a:rPr>
              <a:t>الرئيسي : </a:t>
            </a:r>
            <a:r>
              <a:rPr lang="ar-IQ" sz="2800" b="1" dirty="0">
                <a:solidFill>
                  <a:schemeClr val="accent2">
                    <a:lumMod val="75000"/>
                  </a:schemeClr>
                </a:solidFill>
              </a:rPr>
              <a:t>عند وصول الرجلين إلى الوضع </a:t>
            </a:r>
            <a:r>
              <a:rPr lang="ar-IQ" sz="2800" b="1" dirty="0" smtClean="0">
                <a:solidFill>
                  <a:schemeClr val="accent2">
                    <a:lumMod val="75000"/>
                  </a:schemeClr>
                </a:solidFill>
              </a:rPr>
              <a:t>الراسي يثني </a:t>
            </a:r>
            <a:r>
              <a:rPr lang="ar-IQ" sz="2800" b="1" dirty="0">
                <a:solidFill>
                  <a:schemeClr val="accent2">
                    <a:lumMod val="75000"/>
                  </a:schemeClr>
                </a:solidFill>
              </a:rPr>
              <a:t>اللاعب مفصلي الفخذين وبهذا تزيد سرعة مسار الرجلين فتأرجح أماما عاليا ، وعند وصول </a:t>
            </a:r>
            <a:r>
              <a:rPr lang="ar-IQ" sz="2800" b="1" dirty="0" err="1">
                <a:solidFill>
                  <a:schemeClr val="accent2">
                    <a:lumMod val="75000"/>
                  </a:schemeClr>
                </a:solidFill>
              </a:rPr>
              <a:t>أرجحة</a:t>
            </a:r>
            <a:r>
              <a:rPr lang="ar-IQ" sz="2800" b="1" dirty="0">
                <a:solidFill>
                  <a:schemeClr val="accent2">
                    <a:lumMod val="75000"/>
                  </a:schemeClr>
                </a:solidFill>
              </a:rPr>
              <a:t> الرجلين فتنتقل القوة الدافعة إلى الجذع ويضغط اللاعب على العارضتين بقوة اليدين مع رفع الجذع والدفع بالكتفين عاليا </a:t>
            </a:r>
            <a:r>
              <a:rPr lang="ar-IQ" sz="28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lvl="0"/>
            <a:r>
              <a:rPr lang="ar-IQ" sz="2800" b="1" dirty="0">
                <a:solidFill>
                  <a:srgbClr val="FF0000"/>
                </a:solidFill>
              </a:rPr>
              <a:t>القسم النهائي : </a:t>
            </a:r>
            <a:r>
              <a:rPr lang="ar-IQ" sz="2800" b="1" dirty="0">
                <a:solidFill>
                  <a:srgbClr val="0070C0"/>
                </a:solidFill>
              </a:rPr>
              <a:t>يصل اللاعب إلى وضع الارتكاز على </a:t>
            </a:r>
            <a:r>
              <a:rPr lang="ar-IQ" sz="2800" b="1" dirty="0" smtClean="0">
                <a:solidFill>
                  <a:srgbClr val="0070C0"/>
                </a:solidFill>
              </a:rPr>
              <a:t>اليدين يبين </a:t>
            </a:r>
            <a:r>
              <a:rPr lang="ar-IQ" sz="2800" b="1" dirty="0">
                <a:solidFill>
                  <a:srgbClr val="0070C0"/>
                </a:solidFill>
              </a:rPr>
              <a:t>مسار القدمين في هذه الحركة </a:t>
            </a:r>
            <a:r>
              <a:rPr lang="ar-IQ" dirty="0"/>
              <a:t>. </a:t>
            </a:r>
            <a:endParaRPr lang="en-US" dirty="0" smtClean="0">
              <a:effectLst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9869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563888" y="116632"/>
            <a:ext cx="5400600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</a:rPr>
              <a:t>الطلوع بالمرجحة الخلفية للارتكاز</a:t>
            </a:r>
            <a:endParaRPr lang="en-US" sz="2800" dirty="0">
              <a:solidFill>
                <a:srgbClr val="FF0000"/>
              </a:solidFill>
            </a:endParaRPr>
          </a:p>
          <a:p>
            <a:endParaRPr lang="ar-IQ" dirty="0"/>
          </a:p>
        </p:txBody>
      </p:sp>
      <p:pic>
        <p:nvPicPr>
          <p:cNvPr id="5" name="صورة 4" descr="C:\Documents and Settings\cub\My Documents\My Pictures\Scan2020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116632"/>
            <a:ext cx="442912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107504" y="2996952"/>
            <a:ext cx="8856984" cy="38164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>
                <a:solidFill>
                  <a:schemeClr val="tx2"/>
                </a:solidFill>
              </a:rPr>
              <a:t>اولا- النواحي الفنية 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ar-IQ" sz="2800" b="1" dirty="0">
                <a:solidFill>
                  <a:schemeClr val="tx2"/>
                </a:solidFill>
              </a:rPr>
              <a:t>القسم التحضيري </a:t>
            </a:r>
            <a:r>
              <a:rPr lang="ar-IQ" sz="2800" b="1" dirty="0"/>
              <a:t>: </a:t>
            </a:r>
            <a:r>
              <a:rPr lang="ar-IQ" sz="2800" dirty="0">
                <a:solidFill>
                  <a:schemeClr val="accent4"/>
                </a:solidFill>
              </a:rPr>
              <a:t>يقفز اللاعب لاتخاذ وضع الكب </a:t>
            </a:r>
            <a:r>
              <a:rPr lang="ar-IQ" sz="2800" dirty="0" smtClean="0">
                <a:solidFill>
                  <a:schemeClr val="accent4"/>
                </a:solidFill>
              </a:rPr>
              <a:t>ثم </a:t>
            </a:r>
            <a:r>
              <a:rPr lang="ar-IQ" sz="2800" dirty="0">
                <a:solidFill>
                  <a:schemeClr val="accent4"/>
                </a:solidFill>
              </a:rPr>
              <a:t>يبدأ بمد مفصلي الوركين </a:t>
            </a:r>
            <a:r>
              <a:rPr lang="ar-IQ" sz="2800" dirty="0" err="1">
                <a:solidFill>
                  <a:schemeClr val="accent4"/>
                </a:solidFill>
              </a:rPr>
              <a:t>وأرجحة</a:t>
            </a:r>
            <a:r>
              <a:rPr lang="ar-IQ" sz="2800" dirty="0">
                <a:solidFill>
                  <a:schemeClr val="accent4"/>
                </a:solidFill>
              </a:rPr>
              <a:t> الرجلين أماما أسفل وسحب الكتفين قريبا من اليدين </a:t>
            </a:r>
            <a:endParaRPr lang="ar-IQ" sz="2800" dirty="0" smtClean="0">
              <a:solidFill>
                <a:schemeClr val="accent4"/>
              </a:solidFill>
            </a:endParaRPr>
          </a:p>
          <a:p>
            <a:pPr lvl="0"/>
            <a:r>
              <a:rPr lang="ar-IQ" sz="2800" b="1" dirty="0" smtClean="0">
                <a:solidFill>
                  <a:schemeClr val="tx2"/>
                </a:solidFill>
              </a:rPr>
              <a:t>القسم </a:t>
            </a:r>
            <a:r>
              <a:rPr lang="ar-IQ" sz="2800" b="1" dirty="0">
                <a:solidFill>
                  <a:schemeClr val="tx2"/>
                </a:solidFill>
              </a:rPr>
              <a:t>الرئيسي : </a:t>
            </a:r>
            <a:r>
              <a:rPr lang="ar-IQ" sz="2800" dirty="0"/>
              <a:t>باستمرار </a:t>
            </a:r>
            <a:r>
              <a:rPr lang="ar-IQ" sz="2800" dirty="0" err="1"/>
              <a:t>أرجحة</a:t>
            </a:r>
            <a:r>
              <a:rPr lang="ar-IQ" sz="2800" dirty="0"/>
              <a:t> الرجلين إلى الأسفل والخلف كمرحلة قيادية ، وعندما تصل الرجلان خلفا إلى مستوى العارضتين تقريبا </a:t>
            </a:r>
            <a:r>
              <a:rPr lang="ar-IQ" sz="2800" dirty="0" smtClean="0"/>
              <a:t>خلفا </a:t>
            </a:r>
            <a:r>
              <a:rPr lang="ar-IQ" sz="2800" dirty="0"/>
              <a:t>ثم الضغط على العارضتين إلى الأسفل والبدء بمد الذراعين </a:t>
            </a:r>
            <a:r>
              <a:rPr lang="ar-IQ" sz="2800" dirty="0" smtClean="0"/>
              <a:t>.</a:t>
            </a:r>
            <a:endParaRPr lang="en-US" sz="2800" dirty="0" smtClean="0">
              <a:effectLst/>
            </a:endParaRPr>
          </a:p>
          <a:p>
            <a:pPr lvl="0"/>
            <a:r>
              <a:rPr lang="ar-IQ" sz="2800" b="1" dirty="0">
                <a:solidFill>
                  <a:schemeClr val="tx2"/>
                </a:solidFill>
              </a:rPr>
              <a:t>القسم النهائي : </a:t>
            </a:r>
            <a:r>
              <a:rPr lang="ar-IQ" sz="2800" dirty="0">
                <a:solidFill>
                  <a:schemeClr val="tx2"/>
                </a:solidFill>
              </a:rPr>
              <a:t>الاستمرار في مد الذراعين ليصل اللاعب إلى وضع الارتكاز والرجلين خلفا  </a:t>
            </a:r>
            <a:r>
              <a:rPr lang="ar-IQ" sz="2800" dirty="0" smtClean="0">
                <a:solidFill>
                  <a:schemeClr val="tx2"/>
                </a:solidFill>
              </a:rPr>
              <a:t>.</a:t>
            </a:r>
            <a:endParaRPr lang="en-US" sz="2800" dirty="0" smtClean="0">
              <a:solidFill>
                <a:schemeClr val="tx2"/>
              </a:solidFill>
              <a:effectLst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434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364088" y="188640"/>
            <a:ext cx="3600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b="1" dirty="0">
                <a:solidFill>
                  <a:srgbClr val="FF0000"/>
                </a:solidFill>
              </a:rPr>
              <a:t>الوقوف على اليدين ( متوازي واطئ )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ar-IQ" sz="20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zake\Pictures\413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561662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07504" y="2420888"/>
            <a:ext cx="9036496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200" b="1" dirty="0">
                <a:solidFill>
                  <a:srgbClr val="FF0000"/>
                </a:solidFill>
              </a:rPr>
              <a:t>اولا- النواحي الفنية 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ar-IQ" sz="3200" dirty="0"/>
              <a:t>    يعتبر الوقوف على اليدين على المتوازي  من الحركات الثابتة والتي تتطلب توازنا كبيرا والحفاظ عليه ، ولا يختلف الوقوف على اليدين على المتوازي عن الوقوف على اليدين على الأرض من النواحي الفنية ، والاختلاف هو في وضع اليدين وارتفاع مركز ثقل الجسم عن الأرض </a:t>
            </a:r>
            <a:r>
              <a:rPr lang="ar-IQ" sz="3200" dirty="0" smtClean="0"/>
              <a:t>.وفي </a:t>
            </a:r>
            <a:r>
              <a:rPr lang="ar-IQ" sz="3200" dirty="0"/>
              <a:t>حركة الوقوف على اليدين على المتوازي يمكن الاستفادة من حركة رسغ اليدين النسبية لغرض المحافظة على التوازن والذي يقابلها بغرس رؤوس الأصابع بالأرض في حركة الوقوف على اليدين على الأرض . </a:t>
            </a:r>
            <a:endParaRPr lang="en-US" sz="32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28208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635896" y="-1"/>
            <a:ext cx="550810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>
                <a:solidFill>
                  <a:srgbClr val="FF0000"/>
                </a:solidFill>
              </a:rPr>
              <a:t>الهبوط المتكور المواجه مع نصف دورة جهة اليسار</a:t>
            </a:r>
            <a:endParaRPr lang="en-US" sz="2400" dirty="0">
              <a:solidFill>
                <a:srgbClr val="FF0000"/>
              </a:solidFill>
            </a:endParaRPr>
          </a:p>
          <a:p>
            <a:endParaRPr lang="ar-IQ" sz="2400" dirty="0"/>
          </a:p>
        </p:txBody>
      </p:sp>
      <p:pic>
        <p:nvPicPr>
          <p:cNvPr id="5" name="صورة 4" descr="C:\Documents and Settings\cub\My Documents\My Pictures\Picture\New Folder (2)\Scan202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2" y="44624"/>
            <a:ext cx="3960440" cy="2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107504" y="2636912"/>
            <a:ext cx="9036496" cy="38164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>
                <a:solidFill>
                  <a:schemeClr val="accent1"/>
                </a:solidFill>
              </a:rPr>
              <a:t>اولا-  النواحي الفنية </a:t>
            </a:r>
            <a:endParaRPr lang="en-US" sz="2800" dirty="0">
              <a:solidFill>
                <a:schemeClr val="accent1"/>
              </a:solidFill>
            </a:endParaRPr>
          </a:p>
          <a:p>
            <a:pPr lvl="0"/>
            <a:r>
              <a:rPr lang="ar-IQ" sz="2800" b="1" dirty="0">
                <a:solidFill>
                  <a:schemeClr val="accent1"/>
                </a:solidFill>
              </a:rPr>
              <a:t>القسم التحضيري </a:t>
            </a:r>
            <a:r>
              <a:rPr lang="ar-IQ" sz="2800" b="1" dirty="0"/>
              <a:t>:</a:t>
            </a:r>
            <a:r>
              <a:rPr lang="ar-IQ" sz="2800" dirty="0"/>
              <a:t>من الارتكاز على اليدين </a:t>
            </a:r>
            <a:r>
              <a:rPr lang="ar-IQ" sz="2800" dirty="0" err="1"/>
              <a:t>يؤرجح</a:t>
            </a:r>
            <a:r>
              <a:rPr lang="ar-IQ" sz="2800" dirty="0"/>
              <a:t> اللاعب الرجلين أماما ثم خلفا </a:t>
            </a:r>
            <a:r>
              <a:rPr lang="ar-IQ" sz="2800" dirty="0" smtClean="0"/>
              <a:t>عاليا.</a:t>
            </a:r>
            <a:endParaRPr lang="en-US" sz="2800" dirty="0" smtClean="0">
              <a:effectLst/>
            </a:endParaRPr>
          </a:p>
          <a:p>
            <a:pPr lvl="0"/>
            <a:r>
              <a:rPr lang="ar-IQ" sz="2800" b="1" dirty="0">
                <a:solidFill>
                  <a:schemeClr val="accent1"/>
                </a:solidFill>
              </a:rPr>
              <a:t>القسم الرئيسي </a:t>
            </a:r>
            <a:r>
              <a:rPr lang="ar-IQ" sz="2800" b="1" dirty="0"/>
              <a:t>: </a:t>
            </a:r>
            <a:r>
              <a:rPr lang="ar-IQ" sz="2800" dirty="0"/>
              <a:t>يثني اللاعب الركبتين على الصدر مع رفع الحوض خلفا عاليا وفي نفس الوقت يدفع باليد اليمين ويلف الرأس في اتجاه الحركة يسارا مع نصف استدارة فوق الذراع الأخرى .</a:t>
            </a:r>
            <a:endParaRPr lang="en-US" sz="2800" dirty="0" smtClean="0">
              <a:effectLst/>
            </a:endParaRPr>
          </a:p>
          <a:p>
            <a:pPr lvl="0"/>
            <a:r>
              <a:rPr lang="ar-IQ" sz="2800" b="1" dirty="0">
                <a:solidFill>
                  <a:schemeClr val="accent1"/>
                </a:solidFill>
              </a:rPr>
              <a:t>القسم النهائي </a:t>
            </a:r>
            <a:r>
              <a:rPr lang="ar-IQ" sz="2800" b="1" dirty="0"/>
              <a:t>: </a:t>
            </a:r>
            <a:r>
              <a:rPr lang="ar-IQ" sz="2800" dirty="0"/>
              <a:t>بعد المرور على العارضتين يمد اللاعب الركبتين ومفصلي الوركين لينتهي إلى وضع الوقوف المقاطع جانب اليسار ، والركبتان مثنيتان .</a:t>
            </a:r>
            <a:endParaRPr lang="en-US" sz="2800" dirty="0" smtClean="0">
              <a:effectLst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977987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851</Words>
  <Application>Microsoft Office PowerPoint</Application>
  <PresentationFormat>عرض على الشاشة (3:4)‏</PresentationFormat>
  <Paragraphs>47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zake</dc:creator>
  <cp:lastModifiedBy>zake</cp:lastModifiedBy>
  <cp:revision>6</cp:revision>
  <dcterms:created xsi:type="dcterms:W3CDTF">2018-12-10T17:57:51Z</dcterms:created>
  <dcterms:modified xsi:type="dcterms:W3CDTF">2018-12-10T19:19:41Z</dcterms:modified>
</cp:coreProperties>
</file>